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9D1B15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C3-4987-9512-AC523674D27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Feuil1!$A$2:$A$5</c:f>
              <c:strCache>
                <c:ptCount val="4"/>
                <c:pt idx="0">
                  <c:v>Objectifs pas du tout atteints</c:v>
                </c:pt>
                <c:pt idx="1">
                  <c:v>Objectifs atteints en partie</c:v>
                </c:pt>
                <c:pt idx="2">
                  <c:v>Objectifs atteints</c:v>
                </c:pt>
                <c:pt idx="3">
                  <c:v>Objectifs largement atteints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0</c:v>
                </c:pt>
                <c:pt idx="1">
                  <c:v>0.11</c:v>
                </c:pt>
                <c:pt idx="2">
                  <c:v>0.66</c:v>
                </c:pt>
                <c:pt idx="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42-F540-B6A4-BA3C25DBF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7534928"/>
        <c:axId val="190754672"/>
      </c:barChart>
      <c:catAx>
        <c:axId val="177534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fr-FR"/>
          </a:p>
        </c:txPr>
        <c:crossAx val="190754672"/>
        <c:crosses val="autoZero"/>
        <c:auto val="1"/>
        <c:lblAlgn val="ctr"/>
        <c:lblOffset val="100"/>
        <c:noMultiLvlLbl val="0"/>
      </c:catAx>
      <c:valAx>
        <c:axId val="190754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753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cap="rnd">
      <a:solidFill>
        <a:srgbClr val="C00000"/>
      </a:solidFill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C6380-A881-4F49-8ECE-43E7A7EA59D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252D8-3D13-4030-8FFD-6D473821BD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800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65B3F9-C4AE-F27A-069A-48D1DE5AE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>
            <a:extLst>
              <a:ext uri="{FF2B5EF4-FFF2-40B4-BE49-F238E27FC236}">
                <a16:creationId xmlns:a16="http://schemas.microsoft.com/office/drawing/2014/main" id="{5F8FDF64-CA3B-6AF8-B354-684FA0C3CF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Espace réservé des commentaires 2">
            <a:extLst>
              <a:ext uri="{FF2B5EF4-FFF2-40B4-BE49-F238E27FC236}">
                <a16:creationId xmlns:a16="http://schemas.microsoft.com/office/drawing/2014/main" id="{4F187C0B-86AF-22A9-88FB-9316ACADC3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51204" name="Espace réservé du numéro de diapositive 3">
            <a:extLst>
              <a:ext uri="{FF2B5EF4-FFF2-40B4-BE49-F238E27FC236}">
                <a16:creationId xmlns:a16="http://schemas.microsoft.com/office/drawing/2014/main" id="{1BFF966B-39F0-94B2-AAF0-AB84470FE5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9158D1-311D-6247-B3FB-B81CAC37F408}" type="slidenum">
              <a:rPr lang="fr-FR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14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159C7C-019F-8FDA-8E2E-F7381D542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2E8E3C-C027-0AD0-D164-FC34C3EFB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D29E87-E7D9-369E-D7D8-620DB3CAE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2778FF-1BBA-25FF-F0E9-CCD38FFB1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EF8597-0686-EC7F-6C66-76DF6F18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7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6DA777-23C0-E4A2-A804-B022A7878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9F41F55-53B7-8FD3-7D1B-12317BA3D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48AA1C-DE9D-728D-85A7-E4B8B7F33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B18438-2B22-0F2E-55F7-BE17B1BF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F1E33A-0641-BD9F-E823-6BF9BC42D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10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3FF454D-12B4-14AF-0988-F0F8899CF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2CB70F-40D6-CCF9-4772-32D0844FB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7F83A5-EC68-30A9-0ED8-21ED2B59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10CE40-CB68-D811-442D-E02FCA598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A9ADF8-EF95-585A-0D35-A0BD7562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85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78F6F-64D9-A515-3C7B-6C11CBA71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01E273-E8D9-6F6C-DD75-3614DDAC7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803E01-02FF-F467-6B62-2F44C0A36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17CAEA-83DF-EBE3-9754-508A3AE7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0455FF-EC9B-2717-9243-6C83F395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12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DD2B42-C6C4-6685-5DEF-909E25B0D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15B10B-6955-A011-7744-A9D632A1F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C30030-2619-4B0D-4C77-C5DE02BC2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D3EFEF-CC74-B788-D655-D48B842DB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9B11E9-6DFB-DD83-D41E-4ABC8E99B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7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42F673-6BF2-836B-F9AB-7681B9E60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9E135B-BB9A-A17A-A1D8-33D8AEF5C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9E85C5-78F1-3021-32A6-244465A23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1CF8B3-6C59-4E4D-5145-6C68A02E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AE7B28-B348-AC40-E9BF-5E5BD7B7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3079CD-1773-A671-B21B-0F35433C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31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BE4354-9DD4-CC54-A4FA-1A1437082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7B0361-1A0A-A0A5-9189-38D42082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A64FC7-9E67-1F97-3DFA-79240E0C2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B68B69-CC39-1366-BE08-19B565A2F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7EF32B0-C378-9B72-CE27-B2A0A5CF20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E8429F-499D-2284-53B6-33C6432E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F4C40C4-BFAE-9DDD-29E2-8480847BD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7C3ED70-EFFF-D1D3-5F7D-389A2FCB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89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6F24DC-0A9C-82C1-F0C1-610988B95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E77D570-86A6-3FC8-BDFC-34299C8B2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995E9F-7EFB-E60D-7E90-64442B8E6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10F9876-9AE9-1FD1-2CFE-88BDD81B4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635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53CA9B6-E369-C638-B573-5A11F144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B924A1-BBDB-FD1E-4AAE-E1821599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B12F39-DD97-4D7C-69A9-AB4E5DCB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0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5E7FDB-95B6-9480-A3E8-79B057665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26E813-6CD1-D4AE-B928-B9B66748E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0E9750-213E-418A-3F24-93423B3F0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0A0DF1-7520-0F28-E0AB-A6DA22298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0288DA-BE90-D422-95B7-A8FA594B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091652-2DFB-3C93-9622-85C551C99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65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E8CADD-C8FA-E547-74A1-9089AF12A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B3DC2BC-BA57-D201-C897-69460283B5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4FBFB7-4F8C-8A8A-B775-BFA75BC53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F30860-7D0B-4291-BCFD-B8EFE38A0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7EF9EA-A2FD-6FA0-2573-32F91E85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3774A0-E1AA-4666-D811-8B3D0C8D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62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D87D285-AC6C-BCB5-9898-6F44C500D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0DA5D7-8D3E-BB3D-C2FA-35E2285FD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72AB07-B611-7CE0-10E4-CF49175E56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4F9DC-F854-4DB0-9BC4-0E82712D0453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884605-0832-F4A2-F9DF-620BECAEA7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F4CE23-1A7D-2091-C2F6-0067880A73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9CC51-456E-4CC5-96D2-A02A5877B3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82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chart" Target="../charts/chart1.xml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F4B67D-8550-D5F4-ABDA-126C65BAE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2837C2F-5C63-FBCC-6720-4F2C54D3C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52401"/>
            <a:ext cx="8724900" cy="792163"/>
          </a:xfrm>
        </p:spPr>
        <p:txBody>
          <a:bodyPr>
            <a:noAutofit/>
          </a:bodyPr>
          <a:lstStyle/>
          <a:p>
            <a:pPr eaLnBrk="1" hangingPunct="1"/>
            <a:r>
              <a:rPr lang="fr-FR" sz="2800" dirty="0">
                <a:solidFill>
                  <a:srgbClr val="898989"/>
                </a:solidFill>
                <a:latin typeface="ITC Avant Garde Std Bk" pitchFamily="30" charset="0"/>
                <a:ea typeface="ＭＳ Ｐゴシック" pitchFamily="30" charset="-128"/>
              </a:rPr>
              <a:t>La qualité de nos formations vue par nos clients</a:t>
            </a:r>
            <a:endParaRPr sz="2800" dirty="0">
              <a:solidFill>
                <a:srgbClr val="898989"/>
              </a:solidFill>
              <a:latin typeface="ITC Avant Garde Std Bk" pitchFamily="30" charset="0"/>
              <a:ea typeface="ＭＳ Ｐゴシック" pitchFamily="30" charset="-128"/>
            </a:endParaRPr>
          </a:p>
        </p:txBody>
      </p:sp>
      <p:sp>
        <p:nvSpPr>
          <p:cNvPr id="6" name="Espace réservé du pied de page 10">
            <a:extLst>
              <a:ext uri="{FF2B5EF4-FFF2-40B4-BE49-F238E27FC236}">
                <a16:creationId xmlns:a16="http://schemas.microsoft.com/office/drawing/2014/main" id="{FE99F8CD-2514-6C5F-408A-5478C213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553268" y="6081713"/>
            <a:ext cx="4709773" cy="715034"/>
          </a:xfrm>
        </p:spPr>
        <p:txBody>
          <a:bodyPr/>
          <a:lstStyle/>
          <a:p>
            <a:r>
              <a:rPr lang="fr-FR" i="1" dirty="0"/>
              <a:t>Données recueillies sur la base des dernières années</a:t>
            </a:r>
          </a:p>
          <a:p>
            <a:endParaRPr lang="fr-FR" i="1" dirty="0"/>
          </a:p>
          <a:p>
            <a:r>
              <a:rPr lang="fr-FR" i="1" dirty="0"/>
              <a:t>MAJ : Déc 2024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C4A0A59-1B20-8CA4-630B-7930ACDE16EF}"/>
              </a:ext>
            </a:extLst>
          </p:cNvPr>
          <p:cNvSpPr txBox="1"/>
          <p:nvPr/>
        </p:nvSpPr>
        <p:spPr>
          <a:xfrm>
            <a:off x="4539308" y="2693813"/>
            <a:ext cx="29163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ITC Avant Garde Std Bk Cn" panose="020B0502020202020204" pitchFamily="34" charset="0"/>
              </a:rPr>
              <a:t>100% des stagiaires</a:t>
            </a:r>
          </a:p>
          <a:p>
            <a:pPr algn="ctr"/>
            <a:r>
              <a:rPr lang="fr-FR" sz="1400" dirty="0">
                <a:latin typeface="ITC Avant Garde Std Bk Cn" panose="020B0502020202020204" pitchFamily="34" charset="0"/>
              </a:rPr>
              <a:t>déclarent que la </a:t>
            </a:r>
            <a:r>
              <a:rPr lang="fr-FR" sz="1400" b="1" dirty="0">
                <a:latin typeface="ITC Avant Garde Std Bk Cn" panose="020B0502020202020204" pitchFamily="34" charset="0"/>
              </a:rPr>
              <a:t>formation a répondue à leurs attentes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F5B67F1-8B40-9195-9C78-6C7C27097F43}"/>
              </a:ext>
            </a:extLst>
          </p:cNvPr>
          <p:cNvSpPr txBox="1"/>
          <p:nvPr/>
        </p:nvSpPr>
        <p:spPr>
          <a:xfrm>
            <a:off x="7637376" y="2693814"/>
            <a:ext cx="2916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ITC Avant Garde Std Bk Cn" panose="020B0502020202020204" pitchFamily="34" charset="0"/>
              </a:rPr>
              <a:t>100% des stagiaires</a:t>
            </a:r>
          </a:p>
          <a:p>
            <a:pPr algn="ctr"/>
            <a:r>
              <a:rPr lang="fr-FR" sz="1400" dirty="0">
                <a:latin typeface="ITC Avant Garde Std Bk Cn" panose="020B0502020202020204" pitchFamily="34" charset="0"/>
              </a:rPr>
              <a:t>affirment pourvoir mettre en œuvre </a:t>
            </a:r>
            <a:r>
              <a:rPr lang="fr-FR" sz="1400" b="1" dirty="0">
                <a:latin typeface="ITC Avant Garde Std Bk Cn" panose="020B0502020202020204" pitchFamily="34" charset="0"/>
              </a:rPr>
              <a:t>au moins une action à l’issue de la formation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7EDC764F-1B54-C424-989E-A78862AD0D15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491229" y="1862150"/>
            <a:ext cx="1012485" cy="1017756"/>
          </a:xfrm>
          <a:prstGeom prst="rect">
            <a:avLst/>
          </a:prstGeom>
        </p:spPr>
      </p:pic>
      <p:pic>
        <p:nvPicPr>
          <p:cNvPr id="18" name="Graphique 17" descr="Parole">
            <a:extLst>
              <a:ext uri="{FF2B5EF4-FFF2-40B4-BE49-F238E27FC236}">
                <a16:creationId xmlns:a16="http://schemas.microsoft.com/office/drawing/2014/main" id="{274D51BF-22D6-C353-1D10-77C609633C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8633132" y="718633"/>
            <a:ext cx="2166871" cy="1656184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79F0BE86-9554-BD12-E268-0EEB33892AE6}"/>
              </a:ext>
            </a:extLst>
          </p:cNvPr>
          <p:cNvSpPr txBox="1"/>
          <p:nvPr/>
        </p:nvSpPr>
        <p:spPr>
          <a:xfrm>
            <a:off x="9281191" y="1198025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rgbClr val="FFFFFF"/>
                </a:solidFill>
              </a:rPr>
              <a:t>100%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A12FB1E-01AE-A64F-82FA-3599D0C5C2AB}"/>
              </a:ext>
            </a:extLst>
          </p:cNvPr>
          <p:cNvSpPr/>
          <p:nvPr/>
        </p:nvSpPr>
        <p:spPr>
          <a:xfrm>
            <a:off x="2135560" y="2489547"/>
            <a:ext cx="1224136" cy="707886"/>
          </a:xfrm>
          <a:prstGeom prst="rect">
            <a:avLst/>
          </a:prstGeom>
          <a:solidFill>
            <a:srgbClr val="AF291A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4,52</a:t>
            </a:r>
          </a:p>
        </p:txBody>
      </p:sp>
      <p:pic>
        <p:nvPicPr>
          <p:cNvPr id="27" name="Graphique 26" descr="Pouce en haut">
            <a:extLst>
              <a:ext uri="{FF2B5EF4-FFF2-40B4-BE49-F238E27FC236}">
                <a16:creationId xmlns:a16="http://schemas.microsoft.com/office/drawing/2014/main" id="{2FE236F9-4CFC-5873-42F0-C69EDC29E9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47094" y="3191733"/>
            <a:ext cx="703573" cy="703573"/>
          </a:xfrm>
          <a:prstGeom prst="rect">
            <a:avLst/>
          </a:prstGeom>
        </p:spPr>
      </p:pic>
      <p:sp>
        <p:nvSpPr>
          <p:cNvPr id="28" name="ZoneTexte 27">
            <a:extLst>
              <a:ext uri="{FF2B5EF4-FFF2-40B4-BE49-F238E27FC236}">
                <a16:creationId xmlns:a16="http://schemas.microsoft.com/office/drawing/2014/main" id="{A6150236-6650-3CF9-5F34-2896FB5917C7}"/>
              </a:ext>
            </a:extLst>
          </p:cNvPr>
          <p:cNvSpPr txBox="1"/>
          <p:nvPr/>
        </p:nvSpPr>
        <p:spPr>
          <a:xfrm>
            <a:off x="1167859" y="3895306"/>
            <a:ext cx="30559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ITC Avant Garde Std Bk Cn" panose="020B0502020202020204" pitchFamily="34" charset="0"/>
              </a:rPr>
              <a:t>Sur une note d’évaluation de la formation de un à cinq,</a:t>
            </a:r>
          </a:p>
          <a:p>
            <a:pPr algn="ctr"/>
            <a:r>
              <a:rPr lang="fr-FR" sz="1400" b="1" dirty="0">
                <a:latin typeface="ITC Avant Garde Std Bk Cn" panose="020B0502020202020204" pitchFamily="34" charset="0"/>
              </a:rPr>
              <a:t>les stagiaires estiment à 4,52</a:t>
            </a:r>
          </a:p>
          <a:p>
            <a:pPr algn="ctr"/>
            <a:r>
              <a:rPr lang="fr-FR" sz="1400" b="1" dirty="0">
                <a:latin typeface="ITC Avant Garde Std Bk Cn" panose="020B0502020202020204" pitchFamily="34" charset="0"/>
              </a:rPr>
              <a:t>leur niveau de satisfaction en moyenne</a:t>
            </a:r>
          </a:p>
        </p:txBody>
      </p:sp>
      <p:pic>
        <p:nvPicPr>
          <p:cNvPr id="29" name="Graphique 28" descr="Parole">
            <a:extLst>
              <a:ext uri="{FF2B5EF4-FFF2-40B4-BE49-F238E27FC236}">
                <a16:creationId xmlns:a16="http://schemas.microsoft.com/office/drawing/2014/main" id="{EFEEA8FD-077D-8AB3-855C-538EE6B444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80801" y="708636"/>
            <a:ext cx="2122912" cy="1656184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60721C21-C9A2-BC70-3BD0-10DC9C1FB679}"/>
              </a:ext>
            </a:extLst>
          </p:cNvPr>
          <p:cNvSpPr txBox="1"/>
          <p:nvPr/>
        </p:nvSpPr>
        <p:spPr>
          <a:xfrm>
            <a:off x="5006882" y="1186206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rgbClr val="FFFFFF"/>
                </a:solidFill>
              </a:rPr>
              <a:t>100%</a:t>
            </a:r>
          </a:p>
        </p:txBody>
      </p:sp>
      <p:pic>
        <p:nvPicPr>
          <p:cNvPr id="31" name="Graphique 30" descr="Cible">
            <a:extLst>
              <a:ext uri="{FF2B5EF4-FFF2-40B4-BE49-F238E27FC236}">
                <a16:creationId xmlns:a16="http://schemas.microsoft.com/office/drawing/2014/main" id="{895715A4-8FD6-6518-DFB8-28821728EFB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78487" y="5624513"/>
            <a:ext cx="914400" cy="914400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DDB30D24-00F2-EDB2-99AD-425B7679CD81}"/>
              </a:ext>
            </a:extLst>
          </p:cNvPr>
          <p:cNvSpPr txBox="1"/>
          <p:nvPr/>
        </p:nvSpPr>
        <p:spPr>
          <a:xfrm>
            <a:off x="4892887" y="5807752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latin typeface="ITC Avant Garde Std Bk Cn" panose="020B0502020202020204" pitchFamily="34" charset="0"/>
              </a:rPr>
              <a:t>89% des stagiaires de nos formations</a:t>
            </a:r>
          </a:p>
          <a:p>
            <a:r>
              <a:rPr lang="fr-FR" sz="1400" b="1" dirty="0">
                <a:latin typeface="ITC Avant Garde Std Bk Cn" panose="020B0502020202020204" pitchFamily="34" charset="0"/>
              </a:rPr>
              <a:t>déclarent que les objectifs pédagogiques ont été atteints voire largement atteints.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F9EF1651-1D71-42F6-A670-724982D2923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629302" y="1909615"/>
            <a:ext cx="1012485" cy="1017756"/>
          </a:xfrm>
          <a:prstGeom prst="rect">
            <a:avLst/>
          </a:prstGeom>
        </p:spPr>
      </p:pic>
      <p:graphicFrame>
        <p:nvGraphicFramePr>
          <p:cNvPr id="20" name="Graphique 19">
            <a:extLst>
              <a:ext uri="{FF2B5EF4-FFF2-40B4-BE49-F238E27FC236}">
                <a16:creationId xmlns:a16="http://schemas.microsoft.com/office/drawing/2014/main" id="{113A2287-1E2D-FFC7-1806-99CD6A55AB5D}"/>
              </a:ext>
            </a:extLst>
          </p:cNvPr>
          <p:cNvGraphicFramePr/>
          <p:nvPr/>
        </p:nvGraphicFramePr>
        <p:xfrm>
          <a:off x="4898884" y="4447183"/>
          <a:ext cx="5901119" cy="129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00B66FBA-F23F-55B4-7E56-E6303E532FD6}"/>
              </a:ext>
            </a:extLst>
          </p:cNvPr>
          <p:cNvSpPr txBox="1"/>
          <p:nvPr/>
        </p:nvSpPr>
        <p:spPr>
          <a:xfrm>
            <a:off x="12387943" y="39841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04956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100</Words>
  <Application>Microsoft Office PowerPoint</Application>
  <PresentationFormat>Grand écran</PresentationFormat>
  <Paragraphs>17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ITC Avant Garde Std Bk</vt:lpstr>
      <vt:lpstr>ITC Avant Garde Std Bk Cn</vt:lpstr>
      <vt:lpstr>Thème Office</vt:lpstr>
      <vt:lpstr>La qualité de nos formations vue par nos clients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Assistante HUMANIS STEP</dc:creator>
  <cp:lastModifiedBy>Assistante HUMANIS STEP</cp:lastModifiedBy>
  <cp:revision>1</cp:revision>
  <dcterms:created xsi:type="dcterms:W3CDTF">2024-12-20T10:43:41Z</dcterms:created>
  <dcterms:modified xsi:type="dcterms:W3CDTF">2024-12-20T10:45:52Z</dcterms:modified>
</cp:coreProperties>
</file>